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76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87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87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19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4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87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7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90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2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9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Образец текста</a:t>
            </a:r>
          </a:p>
          <a:p>
            <a:pPr lvl="1"/>
            <a:r>
              <a:rPr lang="x-none" smtClean="0"/>
              <a:t>Второй уровень</a:t>
            </a:r>
          </a:p>
          <a:p>
            <a:pPr lvl="2"/>
            <a:r>
              <a:rPr lang="x-none" smtClean="0"/>
              <a:t>Третий уровень</a:t>
            </a:r>
          </a:p>
          <a:p>
            <a:pPr lvl="3"/>
            <a:r>
              <a:rPr lang="x-none" smtClean="0"/>
              <a:t>Четвертый уровень</a:t>
            </a:r>
          </a:p>
          <a:p>
            <a:pPr lvl="4"/>
            <a:r>
              <a:rPr lang="x-none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17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57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82D5A-444C-DF40-96AB-338D5860B0AC}" type="datetimeFigureOut">
              <a:rPr lang="ru-RU" smtClean="0"/>
              <a:t>26.09.20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01320-D064-1F4E-A6DF-458A4DA15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031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/>
                <a:cs typeface="Times New Roman"/>
              </a:rPr>
              <a:t>Дәріс</a:t>
            </a:r>
            <a:r>
              <a:rPr lang="en-US" b="1" dirty="0">
                <a:latin typeface="Times New Roman"/>
                <a:cs typeface="Times New Roman"/>
              </a:rPr>
              <a:t> 1. </a:t>
            </a:r>
            <a:r>
              <a:rPr lang="en-US" b="1" dirty="0" err="1">
                <a:latin typeface="Times New Roman"/>
                <a:cs typeface="Times New Roman"/>
              </a:rPr>
              <a:t>Халықаралық</a:t>
            </a:r>
            <a:r>
              <a:rPr lang="en-US" b="1" dirty="0">
                <a:latin typeface="Times New Roman"/>
                <a:cs typeface="Times New Roman"/>
              </a:rPr>
              <a:t> </a:t>
            </a:r>
            <a:r>
              <a:rPr lang="en-US" b="1" dirty="0" err="1">
                <a:latin typeface="Times New Roman"/>
                <a:cs typeface="Times New Roman"/>
              </a:rPr>
              <a:t>кеден</a:t>
            </a:r>
            <a:r>
              <a:rPr lang="en-US" b="1" dirty="0">
                <a:latin typeface="Times New Roman"/>
                <a:cs typeface="Times New Roman"/>
              </a:rPr>
              <a:t> құқығының </a:t>
            </a:r>
            <a:r>
              <a:rPr lang="en-US" b="1" dirty="0" err="1">
                <a:latin typeface="Times New Roman"/>
                <a:cs typeface="Times New Roman"/>
              </a:rPr>
              <a:t>түсінігі</a:t>
            </a:r>
            <a:r>
              <a:rPr lang="en-US" b="1" dirty="0">
                <a:latin typeface="Times New Roman"/>
                <a:cs typeface="Times New Roman"/>
              </a:rPr>
              <a:t>, </a:t>
            </a:r>
            <a:r>
              <a:rPr lang="en-US" b="1" dirty="0" err="1">
                <a:latin typeface="Times New Roman"/>
                <a:cs typeface="Times New Roman"/>
              </a:rPr>
              <a:t>жүйесі</a:t>
            </a:r>
            <a:r>
              <a:rPr lang="en-US" b="1" dirty="0">
                <a:latin typeface="Times New Roman"/>
                <a:cs typeface="Times New Roman"/>
              </a:rPr>
              <a:t>.</a:t>
            </a:r>
            <a:r>
              <a:rPr lang="ru-RU" dirty="0">
                <a:latin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cs typeface="Times New Roman"/>
              </a:rPr>
            </a:b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Үшінші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критерий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реттелетін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шеңберінің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маңыздылығынан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көрінеді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бөлуде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саяси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сұранысты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тудырады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қоғамдастықтың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белгілі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тобын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бөлуге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дамытуға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жетілдіруге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деген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қызығушылығын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тудырады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тек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пайда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болуында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тиісті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халықаралық-құқықтық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нормалардың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көлемін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ұлғайтуда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көрінуі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мүмкін</a:t>
            </a:r>
            <a:r>
              <a:rPr lang="en-US" dirty="0">
                <a:latin typeface="Times New Roman"/>
                <a:cs typeface="Times New Roman"/>
              </a:rPr>
              <a:t>).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39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Төртінші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өлшем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жаңа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құрылысын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реттейтін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арнайы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қағидаттарының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талап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етеді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өлшемдерге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сәйкес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жария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құқықтың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табылатындығын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білеміз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2686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құқығының </a:t>
            </a:r>
            <a:r>
              <a:rPr lang="en-US" dirty="0" err="1">
                <a:latin typeface="Times New Roman"/>
                <a:cs typeface="Times New Roman"/>
              </a:rPr>
              <a:t>белгілері</a:t>
            </a:r>
            <a:r>
              <a:rPr lang="en-US" dirty="0">
                <a:latin typeface="Times New Roman"/>
                <a:cs typeface="Times New Roman"/>
              </a:rPr>
              <a:t>:</a:t>
            </a:r>
            <a:r>
              <a:rPr lang="ru-RU" dirty="0">
                <a:latin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cs typeface="Times New Roman"/>
              </a:rPr>
            </a:b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5100" dirty="0">
                <a:latin typeface="Times New Roman"/>
                <a:cs typeface="Times New Roman"/>
              </a:rPr>
              <a:t>1. </a:t>
            </a:r>
            <a:r>
              <a:rPr lang="en-US" sz="5100" dirty="0" err="1">
                <a:latin typeface="Times New Roman"/>
                <a:cs typeface="Times New Roman"/>
              </a:rPr>
              <a:t>Реттеудің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өзіндік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мәні</a:t>
            </a:r>
            <a:r>
              <a:rPr lang="en-US" sz="5100" dirty="0">
                <a:latin typeface="Times New Roman"/>
                <a:cs typeface="Times New Roman"/>
              </a:rPr>
              <a:t>. </a:t>
            </a:r>
            <a:endParaRPr lang="ru-RU" sz="5100" dirty="0">
              <a:latin typeface="Times New Roman"/>
              <a:cs typeface="Times New Roman"/>
            </a:endParaRPr>
          </a:p>
          <a:p>
            <a:pPr algn="just"/>
            <a:r>
              <a:rPr lang="en-US" sz="5100" dirty="0" err="1">
                <a:latin typeface="Times New Roman"/>
                <a:cs typeface="Times New Roman"/>
              </a:rPr>
              <a:t>Халықаралық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құқықтың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әр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саласы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өзінің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реттеу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мәніне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ие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ол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халықаралық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қатынастардың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 smtClean="0">
                <a:latin typeface="Times New Roman"/>
                <a:cs typeface="Times New Roman"/>
              </a:rPr>
              <a:t>реттелетін</a:t>
            </a:r>
            <a:r>
              <a:rPr lang="en-US" sz="5100" dirty="0" smtClean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белгілі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бір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жиынтығын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яғни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объективті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шындықтың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жағын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білдіреді</a:t>
            </a:r>
            <a:r>
              <a:rPr lang="en-US" sz="5100" dirty="0">
                <a:latin typeface="Times New Roman"/>
                <a:cs typeface="Times New Roman"/>
              </a:rPr>
              <a:t>. </a:t>
            </a:r>
            <a:r>
              <a:rPr lang="en-US" sz="5100" dirty="0" err="1">
                <a:latin typeface="Times New Roman"/>
                <a:cs typeface="Times New Roman"/>
              </a:rPr>
              <a:t>Басқаша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айтқанда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пән</a:t>
            </a:r>
            <a:r>
              <a:rPr lang="en-US" sz="5100" dirty="0">
                <a:latin typeface="Times New Roman"/>
                <a:cs typeface="Times New Roman"/>
              </a:rPr>
              <a:t> — </a:t>
            </a:r>
            <a:r>
              <a:rPr lang="en-US" sz="5100" dirty="0" err="1">
                <a:latin typeface="Times New Roman"/>
                <a:cs typeface="Times New Roman"/>
              </a:rPr>
              <a:t>бұл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халықаралық-құқықтық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реттеуге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бағытталған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нәрсе</a:t>
            </a:r>
            <a:r>
              <a:rPr lang="en-US" sz="5100" dirty="0">
                <a:latin typeface="Times New Roman"/>
                <a:cs typeface="Times New Roman"/>
              </a:rPr>
              <a:t>. </a:t>
            </a:r>
            <a:endParaRPr lang="ru-RU" sz="5100" dirty="0">
              <a:latin typeface="Times New Roman"/>
              <a:cs typeface="Times New Roman"/>
            </a:endParaRPr>
          </a:p>
          <a:p>
            <a:pPr algn="just"/>
            <a:r>
              <a:rPr lang="en-US" sz="5100" dirty="0" err="1">
                <a:latin typeface="Times New Roman"/>
                <a:cs typeface="Times New Roman"/>
              </a:rPr>
              <a:t>Халықаралық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кеден</a:t>
            </a:r>
            <a:r>
              <a:rPr lang="en-US" sz="5100" dirty="0">
                <a:latin typeface="Times New Roman"/>
                <a:cs typeface="Times New Roman"/>
              </a:rPr>
              <a:t> құқығының </a:t>
            </a:r>
            <a:r>
              <a:rPr lang="en-US" sz="5100" dirty="0" err="1">
                <a:latin typeface="Times New Roman"/>
                <a:cs typeface="Times New Roman"/>
              </a:rPr>
              <a:t>мәні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халықаралық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кеден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қатынастары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болып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табылады</a:t>
            </a:r>
            <a:r>
              <a:rPr lang="en-US" sz="5100" dirty="0">
                <a:latin typeface="Times New Roman"/>
                <a:cs typeface="Times New Roman"/>
              </a:rPr>
              <a:t>. "</a:t>
            </a:r>
            <a:r>
              <a:rPr lang="en-US" sz="5100" dirty="0" err="1">
                <a:latin typeface="Times New Roman"/>
                <a:cs typeface="Times New Roman"/>
              </a:rPr>
              <a:t>Халықаралық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кедендік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қатынастар</a:t>
            </a:r>
            <a:r>
              <a:rPr lang="en-US" sz="5100" dirty="0">
                <a:latin typeface="Times New Roman"/>
                <a:cs typeface="Times New Roman"/>
              </a:rPr>
              <a:t>" </a:t>
            </a:r>
            <a:r>
              <a:rPr lang="en-US" sz="5100" dirty="0" err="1">
                <a:latin typeface="Times New Roman"/>
                <a:cs typeface="Times New Roman"/>
              </a:rPr>
              <a:t>ұғымына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анықтама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бермес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бұрын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жалпы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не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екенін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түсіну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қажет</a:t>
            </a:r>
            <a:r>
              <a:rPr lang="en-US" sz="5100" dirty="0">
                <a:latin typeface="Times New Roman"/>
                <a:cs typeface="Times New Roman"/>
              </a:rPr>
              <a:t>: </a:t>
            </a:r>
            <a:r>
              <a:rPr lang="en-US" sz="5100" dirty="0" err="1">
                <a:latin typeface="Times New Roman"/>
                <a:cs typeface="Times New Roman"/>
              </a:rPr>
              <a:t>кедендік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қатынастар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кеден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немесе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кеден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органдары</a:t>
            </a:r>
            <a:r>
              <a:rPr lang="en-US" sz="5100" dirty="0">
                <a:latin typeface="Times New Roman"/>
                <a:cs typeface="Times New Roman"/>
              </a:rPr>
              <a:t>, </a:t>
            </a:r>
            <a:r>
              <a:rPr lang="en-US" sz="5100" dirty="0" err="1">
                <a:latin typeface="Times New Roman"/>
                <a:cs typeface="Times New Roman"/>
              </a:rPr>
              <a:t>кеден</a:t>
            </a:r>
            <a:r>
              <a:rPr lang="en-US" sz="5100" dirty="0">
                <a:latin typeface="Times New Roman"/>
                <a:cs typeface="Times New Roman"/>
              </a:rPr>
              <a:t> </a:t>
            </a:r>
            <a:r>
              <a:rPr lang="en-US" sz="5100" dirty="0" err="1">
                <a:latin typeface="Times New Roman"/>
                <a:cs typeface="Times New Roman"/>
              </a:rPr>
              <a:t>ісі</a:t>
            </a:r>
            <a:r>
              <a:rPr lang="en-US" sz="5100" dirty="0">
                <a:latin typeface="Times New Roman"/>
                <a:cs typeface="Times New Roman"/>
              </a:rPr>
              <a:t>. </a:t>
            </a:r>
            <a:endParaRPr lang="ru-RU" sz="51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9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Барлық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түбір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сөздер</a:t>
            </a:r>
            <a:r>
              <a:rPr lang="en-US" dirty="0">
                <a:latin typeface="Times New Roman"/>
                <a:cs typeface="Times New Roman"/>
              </a:rPr>
              <a:t> "</a:t>
            </a:r>
            <a:r>
              <a:rPr lang="en-US" dirty="0" err="1">
                <a:latin typeface="Times New Roman"/>
                <a:cs typeface="Times New Roman"/>
              </a:rPr>
              <a:t>таңба</a:t>
            </a:r>
            <a:r>
              <a:rPr lang="en-US" dirty="0">
                <a:latin typeface="Times New Roman"/>
                <a:cs typeface="Times New Roman"/>
              </a:rPr>
              <a:t>" </a:t>
            </a:r>
            <a:r>
              <a:rPr lang="en-US" dirty="0" err="1">
                <a:latin typeface="Times New Roman"/>
                <a:cs typeface="Times New Roman"/>
              </a:rPr>
              <a:t>сөзінен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шыққан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стигма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белгі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таңба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мөр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Таңба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баж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жуыну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алым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төленген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қойылды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Уақыт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келе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мұндай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баждар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алымдар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атала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бастады</a:t>
            </a:r>
            <a:r>
              <a:rPr lang="en-US" dirty="0">
                <a:latin typeface="Times New Roman"/>
                <a:cs typeface="Times New Roman"/>
              </a:rPr>
              <a:t>;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алымдарды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алған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адамдар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кеденшілер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еткен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органдар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9232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Қазіргі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уақытта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одақтардың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өткізілуіне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ұғынылады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етумен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әдетте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атқарушы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билік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айналысады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55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Осылайша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субъектілері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бір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жағынан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әрқашан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билік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атқарушы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билік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) —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екінші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жағынан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өтуімен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декларанттар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әрекет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жеке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заңды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atin typeface="Times New Roman"/>
                <a:cs typeface="Times New Roman"/>
              </a:rPr>
              <a:t>сондай-ақ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коммерциялық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заңды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тұлғалар-Кеден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субъектілері</a:t>
            </a:r>
            <a:r>
              <a:rPr lang="en-US" dirty="0">
                <a:latin typeface="Times New Roman"/>
                <a:cs typeface="Times New Roman"/>
              </a:rPr>
              <a:t>: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өкілдері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тасымалдаушылар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уақытша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қоймаларының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иелері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қоймаларының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болуы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мүмкін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5248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Тауарлар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көлік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құралдарын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шекаралары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арқылы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өткізу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тәртібі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қандай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?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тәртіп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шекарадан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өтетін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тұлғалардың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ресімдеуден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бақылаудан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өтуін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тасымалданатын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тауарлар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баждарды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төлеуді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болжайды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. </a:t>
            </a:r>
            <a:endParaRPr lang="ru-RU" dirty="0" smtClean="0">
              <a:effectLst/>
              <a:latin typeface="Times New Roman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0862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/>
                <a:cs typeface="Times New Roman"/>
              </a:rPr>
              <a:t>К</a:t>
            </a:r>
            <a:r>
              <a:rPr lang="en-US" dirty="0" err="1">
                <a:latin typeface="Times New Roman"/>
                <a:cs typeface="Times New Roman"/>
              </a:rPr>
              <a:t>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қатынастар-бұл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одақтарының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қозғалыстарға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сол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арасында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873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4050"/>
            <a:ext cx="8229600" cy="56021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табиғаты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трансшекаралық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сипатқа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болғандықтан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яғни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кесіп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кезінде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пайда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болғандықтан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жақын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Басқаша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айтқанда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мемлекеттердегі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деңгейдегі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одақтарының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кезінде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проблемаларды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шешу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қажеттілігін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негіздейді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процедурамен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проблемалар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әртүрлі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қақтығыстар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сөзсіз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өйткені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трансшекаралық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қозғалыстар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ұлттық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сәйкес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келетін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қозғалыстардың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әртүрлі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реттеулерімен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617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Сондықтан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тиімді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дамыту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трансшекаралық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қозғалыстарды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ынталандыру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ұқсас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біркелкі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халықаралық-құқықтық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деңгейде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түрлі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нормалар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әзірлей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отырып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іс-әрекеттерін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келіседі</a:t>
            </a:r>
            <a:r>
              <a:rPr lang="en-US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52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err="1">
                <a:latin typeface="Times New Roman"/>
                <a:cs typeface="Times New Roman"/>
              </a:rPr>
              <a:t>Халықаралық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кеден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құқығы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mr-IN" sz="4000" dirty="0" smtClean="0">
                <a:latin typeface="Times New Roman"/>
                <a:cs typeface="Times New Roman"/>
              </a:rPr>
              <a:t>–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бұл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халықаралық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жария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құқықтың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құрамдас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бөлігі</a:t>
            </a:r>
            <a:r>
              <a:rPr lang="ru-RU" sz="4000" dirty="0">
                <a:latin typeface="Times New Roman"/>
                <a:cs typeface="Times New Roman"/>
              </a:rPr>
              <a:t>.</a:t>
            </a:r>
            <a:endParaRPr lang="ru-RU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6842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Осылайша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мәселелері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белгілі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түрі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арасында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қалыптасатын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605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ісі-тұлғалардың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барлық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тәсілдерінің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жиынтығын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белгілеу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енгізілген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абстрактілі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ұғым</a:t>
            </a:r>
            <a:r>
              <a:rPr lang="en-US" dirty="0">
                <a:latin typeface="Times New Roman"/>
                <a:cs typeface="Times New Roman"/>
              </a:rPr>
              <a:t>: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ресімдеу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рәсімдерді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баждарды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алуы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құқық </a:t>
            </a:r>
            <a:r>
              <a:rPr lang="en-US" dirty="0" err="1">
                <a:latin typeface="Times New Roman"/>
                <a:cs typeface="Times New Roman"/>
              </a:rPr>
              <a:t>бұзушылықтарға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қарсы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күрес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551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Егер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мақсаттары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тұрғысынан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кедендік-тарифтік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әдістерінің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сондай-ақ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әкелу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әкету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кезіндегі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тыйым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салулар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шектеулердің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жиынтығын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білдіреді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көбінесе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аясында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жүреді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сияқты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трансшекаралық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сипатқа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өздерінің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кедендік-тарифтік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тарифтік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емес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әдістермен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Мемлекет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атынан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атқарушы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билік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органдары-кеден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түсінудің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мақсатты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тәсілі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басқаша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айтқанда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қажет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екенін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анықтау</a:t>
            </a:r>
            <a:r>
              <a:rPr lang="en-US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6195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құралдарына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құраушыларына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мыналар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жатады</a:t>
            </a:r>
            <a:r>
              <a:rPr lang="en-US" dirty="0">
                <a:latin typeface="Times New Roman"/>
                <a:cs typeface="Times New Roman"/>
              </a:rPr>
              <a:t>: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1)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ресімдеу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операцияларды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формальдылықтарды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жасау</a:t>
            </a:r>
            <a:r>
              <a:rPr lang="en-US" dirty="0">
                <a:latin typeface="Times New Roman"/>
                <a:cs typeface="Times New Roman"/>
              </a:rPr>
              <a:t>);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2)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рәсімдер</a:t>
            </a:r>
            <a:r>
              <a:rPr lang="en-US" dirty="0">
                <a:latin typeface="Times New Roman"/>
                <a:cs typeface="Times New Roman"/>
              </a:rPr>
              <a:t>;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3) </a:t>
            </a:r>
            <a:r>
              <a:rPr lang="en-US" dirty="0" err="1" smtClean="0">
                <a:latin typeface="Times New Roman"/>
                <a:cs typeface="Times New Roman"/>
              </a:rPr>
              <a:t>кедендік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</a:t>
            </a:r>
            <a:r>
              <a:rPr lang="en-US" dirty="0">
                <a:latin typeface="Times New Roman"/>
                <a:cs typeface="Times New Roman"/>
              </a:rPr>
              <a:t>;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283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>
                <a:latin typeface="Times New Roman"/>
                <a:cs typeface="Times New Roman"/>
              </a:rPr>
              <a:t>4)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құқық </a:t>
            </a:r>
            <a:r>
              <a:rPr lang="en-US" dirty="0" err="1">
                <a:latin typeface="Times New Roman"/>
                <a:cs typeface="Times New Roman"/>
              </a:rPr>
              <a:t>бұзушылықтарға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қарсы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күрес</a:t>
            </a:r>
            <a:r>
              <a:rPr lang="en-US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/>
                <a:cs typeface="Times New Roman"/>
              </a:rPr>
              <a:t>Осылайша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мақсатты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көзқарас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тұрғысынан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мазмұны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операцияларды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рәсімдерді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қолдану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/>
                <a:cs typeface="Times New Roman"/>
              </a:rPr>
              <a:t>Маңызды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түсінікке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сүйене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отырып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тиісті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органдардың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органдарының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алатын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ережелерді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түсіну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керек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758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3600" dirty="0">
                <a:latin typeface="Times New Roman"/>
                <a:cs typeface="Times New Roman"/>
              </a:rPr>
              <a:t>К</a:t>
            </a:r>
            <a:r>
              <a:rPr lang="en-US" sz="3600" dirty="0" err="1">
                <a:latin typeface="Times New Roman"/>
                <a:cs typeface="Times New Roman"/>
              </a:rPr>
              <a:t>еден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ісі-бұл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мемлекет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қызметінің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белгілі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бір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саласы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оның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аясында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адамдардың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тауарлар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мен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көлік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құралдарының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шекара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арқылы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өту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тәртібі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қамтамасыз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етіледі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endParaRPr lang="ru-RU" sz="3600" dirty="0">
              <a:latin typeface="Times New Roman"/>
              <a:cs typeface="Times New Roman"/>
            </a:endParaRPr>
          </a:p>
          <a:p>
            <a:pPr algn="just"/>
            <a:r>
              <a:rPr lang="en-US" sz="3600" dirty="0" err="1">
                <a:latin typeface="Times New Roman"/>
                <a:cs typeface="Times New Roman"/>
              </a:rPr>
              <a:t>Кеден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ісінің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мазмұны-бұл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кеден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органдарының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кедендік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шекара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арқылы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өту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тәртібін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қамтамасыз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ету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жөніндегі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қызметі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endParaRPr lang="ru-RU" sz="36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9749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мыналарды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қамтиды</a:t>
            </a:r>
            <a:r>
              <a:rPr lang="en-US" dirty="0">
                <a:latin typeface="Times New Roman"/>
                <a:cs typeface="Times New Roman"/>
              </a:rPr>
              <a:t>: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1) </a:t>
            </a:r>
            <a:r>
              <a:rPr lang="en-US" dirty="0" err="1">
                <a:latin typeface="Times New Roman"/>
                <a:cs typeface="Times New Roman"/>
              </a:rPr>
              <a:t>кедендік-тарифтік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тарифтік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емес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қажеттілігі</a:t>
            </a:r>
            <a:r>
              <a:rPr lang="en-US" dirty="0">
                <a:latin typeface="Times New Roman"/>
                <a:cs typeface="Times New Roman"/>
              </a:rPr>
              <a:t>;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2)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ұшырату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қажеттілігі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яғни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ресімдеуден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операцияларды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жасау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бақылаудан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шеңберінде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іске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асырылуын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тексереді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бақылайды</a:t>
            </a:r>
            <a:r>
              <a:rPr lang="en-US" dirty="0">
                <a:latin typeface="Times New Roman"/>
                <a:cs typeface="Times New Roman"/>
              </a:rPr>
              <a:t>)).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871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өздерін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ережелерді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туралы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жылжыту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үшін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туралы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ережелерді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білдіреді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Басқаша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айтқанда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сыртқы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сауда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қызметін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сақтау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қажеттілігін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шараларды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ресімдеу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бақылаудан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қамтитын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белгілі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ережелерін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ұстану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0756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89190"/>
            <a:ext cx="8229600" cy="54017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арасында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қандай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бар</a:t>
            </a:r>
            <a:r>
              <a:rPr lang="en-US" dirty="0">
                <a:latin typeface="Times New Roman"/>
                <a:cs typeface="Times New Roman"/>
              </a:rPr>
              <a:t>?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өткізуіне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түрі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мәні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Баяндалғанға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сәйкес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іске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яғни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ресімдеу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операцияларды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жасау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рәсімдерді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қолдану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бақылау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құқық </a:t>
            </a:r>
            <a:r>
              <a:rPr lang="en-US" dirty="0" err="1">
                <a:latin typeface="Times New Roman"/>
                <a:cs typeface="Times New Roman"/>
              </a:rPr>
              <a:t>бұзушылықтарға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қарсы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күрес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білдіреді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Басқаша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айтқанда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жүзеге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асыру-бұл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Заңмен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реттелетін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тудыратын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факт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өмірлік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жағдай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ұйымдардың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мәселелері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туындатады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Осылайша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дербес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өзіндік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мәні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қатынастарға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5091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ерекшеліктерін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қарастырыңыз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1.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жария-құқықтық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сипатқа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ие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өйткені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қалыптасуда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Сонымен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қатар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негізгі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негізі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табиғаты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таза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қоғамдық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органдарының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атынан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әрқашан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міндетті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субъектісі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болып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табылады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2.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өзге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субъектілерінің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мәселелер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яғни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тұлғалардың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өткізу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тәртібі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ережелерін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әзірлеу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қамтамасыз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ету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мәселелері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бойынша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қалыптасады</a:t>
            </a:r>
            <a:r>
              <a:rPr lang="en-US" dirty="0">
                <a:latin typeface="Times New Roman"/>
                <a:cs typeface="Times New Roman"/>
              </a:rPr>
              <a:t>.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238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жария</a:t>
            </a:r>
            <a:r>
              <a:rPr lang="en-US" dirty="0">
                <a:latin typeface="Times New Roman"/>
                <a:cs typeface="Times New Roman"/>
              </a:rPr>
              <a:t> құқық-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басқа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субъектілері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олардың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жалпы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процесінде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реттейтін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нормалар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принциптер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жүйесі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Басқаша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айтқанда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құқық —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нақты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жүйелерінен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ерекшеленетін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ерекше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жүйесінің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нормативтік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ішкі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жүйесі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09088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жаһандануы-Халықаралық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әртүрлі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тәуелділігі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әсерін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күшейту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соңғылары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екіжақты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өңірлік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деңгейге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ғана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емес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алдымен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әлемдік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ауқымдағы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(ДТАО)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деңгейге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Қоғамдық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жаһанданудың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интернационалдандырудың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кооперация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еңбек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бөлінісі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нәтижесінде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шаруашылықтарды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жақындастырудың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жалпы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үрдісі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интеграцияға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ұмтылысы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нәтижесінде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одақтары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пайда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келісімдер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нысанында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жалпы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ережелері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әзірленеді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080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4.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ішінде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мазмұнына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айқындаушы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әсер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5.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ұлттықтан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жоғары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сипатқа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қайта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құрудың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интеграциялық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бірлестіктері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мүмкін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отыр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нәтижесінде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ұлтүсті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көздерінің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мысалы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Еуропалық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одақ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ЕАЭО)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көмегімен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ұлтүсті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органдары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0825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келесі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топтарға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бөлінетін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құрайды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1)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мақсаттарда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сыныптау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тарифтердің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номенклатураларын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2)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бағалау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құнын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біріздендіру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арқылы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3)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жеңілдіктер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преференцияларды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4)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формальдылықтарды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оңайлату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үйлестіру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5)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адамдардың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құралдарының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өткізілуіне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бақылауды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ұйымдастыру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ілеспе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бақылау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мерзімдері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тұлғалардың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міндеттері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ақпарат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консультация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шағымдану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7861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6)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контрабандаға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бұзушылықтарға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қарсы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күрес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топтары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бағыттарына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сәйкес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бөлінген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021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мақсаттарда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жіктеу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бағалау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туындауы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формальдылықтарды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сыртқы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қолдануға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әсер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фактордың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болуымен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түсіндіріледі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жіктеу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бағалау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Шыққан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жатады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Мысалы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әкелу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әкету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баждарын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өндіріп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алу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яғни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кедендік-тарифтік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органдарына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бірінші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кезекте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баждың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ставкасын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сыныптамасы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ақпарат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баж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мөлшерін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есептеу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құны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—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тарифтік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жеңілдіктерді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немесе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қолданбау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қатысушылар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бәсекелестік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жағдайлар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формальдылықтарды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кедендік-тарифтік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тарифтік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емес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шараларын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іске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регламенттейтін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бірыңғай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мемлекеттердегі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жіктеу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процестерін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жақындастыру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бағалау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864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формальдылықтарды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оңайлату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үйлестіру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деңгейде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жеңілдету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оңайлату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қажеттігімен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негізделген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ресмиліктерді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жеңілдету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жеделдетуге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бағытталған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жақындастыру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арқылы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қол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жеткізіледі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бақылауды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ұйымдастыру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бұзушылықтарға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қарсы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күрес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іс-қимылдарын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қажеттілігіне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шекаралар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арқылы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заңсыз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өткізілуіне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неғұрлым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тиімді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қарсы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әрекет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етуге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ұмтылуына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туындады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4809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2.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Белгілі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бір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нормативтік-құқықтық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материалдың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осы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саладағы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құқық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көздерінің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оның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ішінде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кодификацияланғандардың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болуы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. </a:t>
            </a:r>
            <a:r>
              <a:rPr lang="ru-RU" sz="2000" b="1" dirty="0" smtClean="0">
                <a:effectLst/>
                <a:latin typeface="Times New Roman"/>
                <a:ea typeface="ＭＳ 明朝"/>
                <a:cs typeface="Times New Roman"/>
              </a:rPr>
              <a:t/>
            </a:r>
            <a:br>
              <a:rPr lang="ru-RU" sz="2000" b="1" dirty="0" smtClean="0">
                <a:effectLst/>
                <a:latin typeface="Times New Roman"/>
                <a:ea typeface="ＭＳ 明朝"/>
                <a:cs typeface="Times New Roman"/>
              </a:rPr>
            </a:br>
            <a:endParaRPr lang="ru-RU" sz="2000" b="1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актіні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қабылдауы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Тиісті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яғни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сапалы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ерекшелігімен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ерекшеленетін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жиынтығының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реттелетін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өмір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сүрудің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дербестігі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немесе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институттарының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Қазіргі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уақытта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екіжақты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жүздеген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шарттар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Екі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келісімдердің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мысалдары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әдетте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істерде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көмек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көрсету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келісімдер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3722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Ю.М.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Колосовтың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пікірінше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саланы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критерийлерінің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актіні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қабылдауы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өлшем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жария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толыққанды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айтуға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осындай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актісі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1999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жылғы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Хаттаманың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редакциясындағы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Киото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конвенциясы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8468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Конвенцияда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нақтыланды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келтірілді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атап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айтқанда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қатысты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транзит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әкелу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әкету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қайта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өңдеу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Киото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конвенциясы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1999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жылғы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Хаттаманың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редакциясында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сипаттағы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кодификацияланған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акт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өйткені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шарттың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ережелері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ғана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емес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жалпы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қамтиды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бақылау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формальдылықтар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төлемдерді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есептеу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төлеу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заңнамасын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сақтау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кепілдіктер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шығарылған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елін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анықтау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ақпарат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органдарының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шешімдеріне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шағымдану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бұзушылықтарды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тұлғалармен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іс-қимылы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583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20700" algn="just">
              <a:spcAft>
                <a:spcPts val="120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ＭＳ 明朝"/>
                <a:cs typeface="Times New Roman"/>
              </a:rPr>
              <a:t>3.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Халықаралық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жария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құқықтың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осы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саласын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бөлудің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маңыздылығы</a:t>
            </a:r>
            <a:r>
              <a:rPr lang="en-US" sz="2000" b="1" dirty="0" smtClean="0">
                <a:solidFill>
                  <a:srgbClr val="000000"/>
                </a:solidFill>
                <a:effectLst/>
                <a:latin typeface="Times New Roman"/>
                <a:ea typeface="ＭＳ 明朝"/>
                <a:cs typeface="Times New Roman"/>
              </a:rPr>
              <a:t>. </a:t>
            </a:r>
            <a:r>
              <a:rPr lang="ru-RU" sz="2000" b="1" dirty="0" smtClean="0">
                <a:effectLst/>
                <a:latin typeface="Times New Roman"/>
                <a:ea typeface="ＭＳ 明朝"/>
                <a:cs typeface="Times New Roman"/>
              </a:rPr>
              <a:t/>
            </a:r>
            <a:br>
              <a:rPr lang="ru-RU" sz="2000" b="1" dirty="0" smtClean="0">
                <a:effectLst/>
                <a:latin typeface="Times New Roman"/>
                <a:ea typeface="ＭＳ 明朝"/>
                <a:cs typeface="Times New Roman"/>
              </a:rPr>
            </a:br>
            <a:endParaRPr lang="ru-RU" sz="2000" b="1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89190"/>
            <a:ext cx="8229600" cy="566881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Сандровскийдің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пікірінше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қоғамдастықтың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одан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дамытуға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саяси-экономикалық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қажеттілігі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мүдделілігі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көптеп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пайда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болуына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қалыптасуына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себепші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фактор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ru-RU" dirty="0" smtClean="0"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ru-RU" dirty="0" smtClean="0">
                <a:effectLst/>
                <a:latin typeface="Cambria"/>
                <a:ea typeface="ＭＳ 明朝"/>
                <a:cs typeface="Times New Roman"/>
              </a:rPr>
            </a:b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маңыздылығы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ерекше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дәлелдерді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етпейді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трансшекаралық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деңгейде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бейбіт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өмір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сүруінің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бірінші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кезекте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маңызды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—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сәйкес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дамуының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реттеудегі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әртүрлі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сәйкессіздіктер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сәйкессіздіктер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қарым-қатынасына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кедергі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келтіреді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асырылуын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тежейді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сондықтан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деңгейде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r>
              <a:rPr lang="ru-RU" dirty="0" smtClean="0"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ru-RU" dirty="0" smtClean="0">
                <a:effectLst/>
                <a:latin typeface="Cambria"/>
                <a:ea typeface="ＭＳ 明朝"/>
                <a:cs typeface="Times New Roman"/>
              </a:rPr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19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err="1">
                <a:latin typeface="Times New Roman"/>
                <a:cs typeface="Times New Roman"/>
              </a:rPr>
              <a:t>Халықаралық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құқықтың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мәні-кең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мағынада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мемлекетаралық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қатынастар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dirty="0" err="1">
                <a:latin typeface="Times New Roman"/>
                <a:cs typeface="Times New Roman"/>
              </a:rPr>
              <a:t>яғни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осы</a:t>
            </a:r>
            <a:r>
              <a:rPr lang="en-US" sz="4000" dirty="0">
                <a:latin typeface="Times New Roman"/>
                <a:cs typeface="Times New Roman"/>
              </a:rPr>
              <a:t> құқық </a:t>
            </a:r>
            <a:r>
              <a:rPr lang="en-US" sz="4000" dirty="0" err="1">
                <a:latin typeface="Times New Roman"/>
                <a:cs typeface="Times New Roman"/>
              </a:rPr>
              <a:t>жүйесінің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барлық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субъектілері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арасындағы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қатынастар</a:t>
            </a:r>
            <a:r>
              <a:rPr lang="en-US" sz="4000" dirty="0">
                <a:latin typeface="Times New Roman"/>
                <a:cs typeface="Times New Roman"/>
              </a:rPr>
              <a:t>. </a:t>
            </a:r>
            <a:endParaRPr lang="ru-RU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4883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Дүниежүзілік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ауқымдағы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әмбебап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үкіметаралық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ДСҰ, КТАО, БҰҰ,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ішінде ЮНКТАД (БҰҰ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Ассамблеясының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қосалқы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), БҰҰ ЕЭК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дамыту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БҰҰ ЕЭК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өңірі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ішінде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өңір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әлемнің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нығайту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құрылған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БҰҰ-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Өңірлік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комиссиясының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сондай-ақ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көптеген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екіжақты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шарттар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маңыздылығын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куәландырады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Бүгінде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әлемде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арналған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жүздеген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шарттар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"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ұғымы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қоғамдық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үкіметаралық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көмек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қалыптасқан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нормативтік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реттеушісі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табылатындығына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негізінен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екі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көпжақты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келісімдерден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тұратын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материя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".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81677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Бұдан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атап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айтқанда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еркін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аймағы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ортақ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нарық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сияқты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интеграциясының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әртүрлі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нысандарын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жұмыс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істеуі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туындайтын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бойынша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ынтымақтастығынсыз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мүмкін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емес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139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4.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жаңа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құрылуын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реттейтін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арнайы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жария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құрылуы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дамуын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айқындайтын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арнайы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қағидаттарына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арнайы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немесе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бастауларын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білдіреді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Арнайы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жалпы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ережелерін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дамытады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қалыптасуы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қалыптасты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арнайы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қағидаттарына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мыналар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жатады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8381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1359"/>
          </a:xfrm>
        </p:spPr>
        <p:txBody>
          <a:bodyPr>
            <a:normAutofit fontScale="55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1)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органдарының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билік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органдарымен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қызметтерімен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қоғамдастықтарымен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2)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стандарттарды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сақтау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3)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мүдделі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тараптарға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актілер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қажетті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ақпаратты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4)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мүдделі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тараптардың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шағым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жасаудың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әкімшілік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сот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кедергісіз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қол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жеткізуін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қамтамасыз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5)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тәуекелдерді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басқару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аудит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әдістері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негізіндегі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бақылау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ақпараттық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технологияларды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барынша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практикалық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пайдалану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сияқты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жұмыстың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қазіргі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заманғы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әдістерін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6)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қолдану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болжамдылық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дәйектілік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ашықтық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7)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рәсімдердің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тиімділігі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конвенциялық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сипатқа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Киото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конвенциясында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1999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жылғы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Хаттаманың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редакциясында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бекітілген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Баяндалғанның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құқығына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келесі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анықтама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1689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құқығы-бұл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тәуелсіз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субъектілері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яғни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туындайтын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реттейтін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жиынтығын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білдіретін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қатынастар-бұл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тағайындалуынан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көрінеді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субъектілері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адамдардың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тауарлар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көлік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құралдарының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ішінде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шеңберінде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орын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ауыстыруы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үшін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жақсы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жағдайлар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жасауға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ұмтылады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9722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қоғамдық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белгілі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жүйесін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білдіреді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грек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-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бөліктерден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тұратын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тұтас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біріктіру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теориясында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келесі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құрамдас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бөліктері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бөлінеді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кіші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салалар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институттар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нормалары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Тиісінше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жүйесі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элементтердің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кейбірін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немесе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компоненттердің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барлығын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қамтуы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мүмкін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жүйесін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құқық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жүйесінен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оқу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ажырату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керек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оқу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арасында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айырмашылық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Егер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дүниенің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процестері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құбылыстары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олардың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өзара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байланысы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дамуы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терең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теориялық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білім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болса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оқу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алғашқы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білім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Оқу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мақсаты-студенттерге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белгілі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бір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негіздері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туралы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түсінік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беру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828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ғылым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оқу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ретінде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зерттеудің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саласындағы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реттеудің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жалпы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мәселелері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болып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табылады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субъектілері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көздері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мәні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одақтары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еркін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сауда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аймақтары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қатысатын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нақты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кедендік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қатынастар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субъектілерінің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істеріндегі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ынтымақтастығының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басқа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ұйымдық-құқықтық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нысандары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.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5110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К.Г.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Борисов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К.К.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Сандровский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В.М.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Малиновская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сияқты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құқығын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зерттеушілердің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пікірінше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саланың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құрылысын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анықтайтын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халықаралық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құқығының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принциптері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: 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520700" algn="just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-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егемендігіне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қол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сұқпау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және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мемлекеттердің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экономикалық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егемендігін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жүзеге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асыруға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кедергі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жасау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мақсатында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тікелей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немесе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жанама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іс-әрекеттерге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тыйым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салу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қағидаты</a:t>
            </a:r>
            <a:r>
              <a:rPr lang="en-US" dirty="0" smtClean="0">
                <a:solidFill>
                  <a:srgbClr val="000000"/>
                </a:solidFill>
                <a:effectLst/>
                <a:latin typeface="Times"/>
                <a:ea typeface="ＭＳ 明朝"/>
                <a:cs typeface="Times"/>
              </a:rPr>
              <a:t>;</a:t>
            </a:r>
            <a:endParaRPr lang="ru-RU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8191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Мемлекеттердің</a:t>
            </a:r>
            <a:r>
              <a:rPr lang="ru-RU" dirty="0" smtClean="0"/>
              <a:t> </a:t>
            </a:r>
            <a:r>
              <a:rPr lang="ru-RU" dirty="0" err="1" smtClean="0"/>
              <a:t>халықаралық</a:t>
            </a:r>
            <a:r>
              <a:rPr lang="ru-RU" dirty="0" smtClean="0"/>
              <a:t> </a:t>
            </a:r>
            <a:r>
              <a:rPr lang="ru-RU" dirty="0" err="1" smtClean="0"/>
              <a:t>еңбек</a:t>
            </a:r>
            <a:r>
              <a:rPr lang="ru-RU" dirty="0" smtClean="0"/>
              <a:t> </a:t>
            </a:r>
            <a:r>
              <a:rPr lang="ru-RU" dirty="0" err="1" smtClean="0"/>
              <a:t>бөлінісінің</a:t>
            </a:r>
            <a:r>
              <a:rPr lang="ru-RU" dirty="0" smtClean="0"/>
              <a:t> </a:t>
            </a:r>
            <a:r>
              <a:rPr lang="ru-RU" dirty="0" err="1" smtClean="0"/>
              <a:t>артықшылықтарын</a:t>
            </a:r>
            <a:r>
              <a:rPr lang="ru-RU" dirty="0" smtClean="0"/>
              <a:t> </a:t>
            </a:r>
            <a:r>
              <a:rPr lang="ru-RU" dirty="0" err="1" smtClean="0"/>
              <a:t>тең</a:t>
            </a:r>
            <a:r>
              <a:rPr lang="ru-RU" dirty="0" smtClean="0"/>
              <a:t> </a:t>
            </a:r>
            <a:r>
              <a:rPr lang="ru-RU" dirty="0" err="1" smtClean="0"/>
              <a:t>дәрежеде</a:t>
            </a:r>
            <a:r>
              <a:rPr lang="ru-RU" dirty="0" smtClean="0"/>
              <a:t> </a:t>
            </a:r>
            <a:r>
              <a:rPr lang="ru-RU" dirty="0" err="1" smtClean="0"/>
              <a:t>пайдалану</a:t>
            </a:r>
            <a:r>
              <a:rPr lang="ru-RU" dirty="0" smtClean="0"/>
              <a:t> </a:t>
            </a:r>
            <a:r>
              <a:rPr lang="ru-RU" dirty="0" err="1" smtClean="0"/>
              <a:t>қағидаты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Дамушы</a:t>
            </a:r>
            <a:r>
              <a:rPr lang="ru-RU" dirty="0" smtClean="0"/>
              <a:t>, аз </a:t>
            </a:r>
            <a:r>
              <a:rPr lang="ru-RU" dirty="0" err="1" smtClean="0"/>
              <a:t>дамыған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т. б.</a:t>
            </a:r>
          </a:p>
          <a:p>
            <a:pPr algn="just"/>
            <a:r>
              <a:rPr lang="ru-RU" dirty="0" err="1" smtClean="0"/>
              <a:t>елдердің</a:t>
            </a:r>
            <a:r>
              <a:rPr lang="ru-RU" dirty="0" smtClean="0"/>
              <a:t> </a:t>
            </a:r>
            <a:r>
              <a:rPr lang="ru-RU" dirty="0" err="1" smtClean="0"/>
              <a:t>экономикалық</a:t>
            </a:r>
            <a:r>
              <a:rPr lang="ru-RU" dirty="0" smtClean="0"/>
              <a:t> </a:t>
            </a:r>
            <a:r>
              <a:rPr lang="ru-RU" dirty="0" err="1" smtClean="0"/>
              <a:t>өсуіне</a:t>
            </a:r>
            <a:r>
              <a:rPr lang="ru-RU" dirty="0" smtClean="0"/>
              <a:t> </a:t>
            </a:r>
            <a:r>
              <a:rPr lang="ru-RU" dirty="0" err="1" smtClean="0"/>
              <a:t>жәрдемдесу</a:t>
            </a:r>
            <a:r>
              <a:rPr lang="ru-RU" dirty="0" smtClean="0"/>
              <a:t> </a:t>
            </a:r>
            <a:r>
              <a:rPr lang="ru-RU" dirty="0" err="1" smtClean="0"/>
              <a:t>қағидаты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571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Егер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құқық </a:t>
            </a:r>
            <a:r>
              <a:rPr lang="en-US" dirty="0" err="1">
                <a:latin typeface="Times New Roman"/>
                <a:cs typeface="Times New Roman"/>
              </a:rPr>
              <a:t>тұтастай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алғанда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барлық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салаларын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реттесе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онда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немесе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мемлекеттердің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кедендік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шекаралары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арқылы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адамдардың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тауарлар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көлік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құралдарының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өтуіне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байланысты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туындайтын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ынтымақтастық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саласындағы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мемлекетаралық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қатынастар-халықаралық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қатынастары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59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600" dirty="0">
                <a:latin typeface="Times New Roman"/>
                <a:cs typeface="Times New Roman"/>
              </a:rPr>
              <a:t>Х</a:t>
            </a:r>
            <a:r>
              <a:rPr lang="en-US" sz="3600" dirty="0" err="1">
                <a:latin typeface="Times New Roman"/>
                <a:cs typeface="Times New Roman"/>
              </a:rPr>
              <a:t>алықаралық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кеден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құқығы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smtClean="0">
                <a:latin typeface="Times New Roman"/>
                <a:cs typeface="Times New Roman"/>
              </a:rPr>
              <a:t>- </a:t>
            </a:r>
            <a:r>
              <a:rPr lang="en-US" sz="3600" dirty="0" err="1" smtClean="0">
                <a:latin typeface="Times New Roman"/>
                <a:cs typeface="Times New Roman"/>
              </a:rPr>
              <a:t>Халықаралық</a:t>
            </a:r>
            <a:r>
              <a:rPr lang="en-US" sz="3600" dirty="0" smtClean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экономикалық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құқықтың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бір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саласы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болып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табылады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>
                <a:latin typeface="Times New Roman"/>
                <a:cs typeface="Times New Roman"/>
              </a:rPr>
              <a:t>Бұл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пікірді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мысалы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Ю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>
                <a:latin typeface="Times New Roman"/>
                <a:cs typeface="Times New Roman"/>
              </a:rPr>
              <a:t>М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>
                <a:latin typeface="Times New Roman"/>
                <a:cs typeface="Times New Roman"/>
              </a:rPr>
              <a:t>Колосов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Э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>
                <a:latin typeface="Times New Roman"/>
                <a:cs typeface="Times New Roman"/>
              </a:rPr>
              <a:t>С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>
                <a:latin typeface="Times New Roman"/>
                <a:cs typeface="Times New Roman"/>
              </a:rPr>
              <a:t>Кривчикова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өңдеген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халықаралық</a:t>
            </a:r>
            <a:r>
              <a:rPr lang="en-US" sz="3600" dirty="0">
                <a:latin typeface="Times New Roman"/>
                <a:cs typeface="Times New Roman"/>
              </a:rPr>
              <a:t> құқық </a:t>
            </a:r>
            <a:r>
              <a:rPr lang="en-US" sz="3600" dirty="0" err="1">
                <a:latin typeface="Times New Roman"/>
                <a:cs typeface="Times New Roman"/>
              </a:rPr>
              <a:t>оқулығының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авторлары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ұстанады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dirty="0" err="1" smtClean="0">
                <a:latin typeface="Times New Roman"/>
                <a:cs typeface="Times New Roman"/>
              </a:rPr>
              <a:t>Бұл</a:t>
            </a:r>
            <a:r>
              <a:rPr lang="en-US" sz="3600" dirty="0" smtClean="0"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latin typeface="Times New Roman"/>
                <a:cs typeface="Times New Roman"/>
              </a:rPr>
              <a:t>бірінші</a:t>
            </a:r>
            <a:r>
              <a:rPr lang="en-US" sz="3600" dirty="0" smtClean="0"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latin typeface="Times New Roman"/>
                <a:cs typeface="Times New Roman"/>
              </a:rPr>
              <a:t>көзқарас</a:t>
            </a:r>
            <a:r>
              <a:rPr lang="en-US" sz="3600" dirty="0" smtClean="0">
                <a:latin typeface="Times New Roman"/>
                <a:cs typeface="Times New Roman"/>
              </a:rPr>
              <a:t>.</a:t>
            </a:r>
            <a:endParaRPr lang="ru-RU" sz="3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087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Екінші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көзқарасқа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сәйкес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кеден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құқығы</a:t>
            </a:r>
            <a:r>
              <a:rPr lang="en-US" dirty="0">
                <a:latin typeface="Times New Roman"/>
                <a:cs typeface="Times New Roman"/>
              </a:rPr>
              <a:t> —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жария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құқықтың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тәуелсіз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саласы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Бұл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ұстанымды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К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Сандровский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Г</a:t>
            </a:r>
            <a:r>
              <a:rPr lang="en-US" dirty="0" smtClean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Борисов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б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ғалымдар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ұстанады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 smtClean="0">
              <a:latin typeface="Times New Roman"/>
              <a:cs typeface="Times New Roman"/>
            </a:endParaRPr>
          </a:p>
          <a:p>
            <a:pPr algn="just"/>
            <a:r>
              <a:rPr lang="en-US" dirty="0" err="1" smtClean="0">
                <a:latin typeface="Times New Roman"/>
                <a:cs typeface="Times New Roman"/>
              </a:rPr>
              <a:t>Екінші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ұстаным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неғұрлым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дұрыс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және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қалыптасқан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шындыққа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сәйкес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келетін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сияқты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662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600" dirty="0" err="1">
                <a:latin typeface="Times New Roman"/>
                <a:cs typeface="Times New Roman"/>
              </a:rPr>
              <a:t>Халықаралық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кеден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құқығы-бұл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халықаралық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құқықтың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тәуелсіз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саласы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өйткені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ол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халықаралық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құқықтың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басқа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салаларына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қойылатын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барлық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талаптарға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жауап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береді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endParaRPr lang="ru-RU" sz="36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56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құқықтағы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салаларды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бөлудің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бірінші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критерийі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</a:t>
            </a:r>
            <a:r>
              <a:rPr lang="en-US" dirty="0">
                <a:latin typeface="Times New Roman"/>
                <a:cs typeface="Times New Roman"/>
              </a:rPr>
              <a:t> құқық </a:t>
            </a:r>
            <a:r>
              <a:rPr lang="en-US" dirty="0" err="1">
                <a:latin typeface="Times New Roman"/>
                <a:cs typeface="Times New Roman"/>
              </a:rPr>
              <a:t>саласын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реттеудің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тәуелсіз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тақырыбының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болуын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қарастырады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pPr algn="just"/>
            <a:r>
              <a:rPr lang="en-US" dirty="0" err="1">
                <a:latin typeface="Times New Roman"/>
                <a:cs typeface="Times New Roman"/>
              </a:rPr>
              <a:t>Екіншісі-халықаралық-құқықтық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материалдың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жеткілікті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көлемінің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яғни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халықаралық-құқықтық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көздер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санының</a:t>
            </a:r>
            <a:r>
              <a:rPr lang="en-US" dirty="0">
                <a:latin typeface="Times New Roman"/>
                <a:cs typeface="Times New Roman"/>
              </a:rPr>
              <a:t> (</a:t>
            </a:r>
            <a:r>
              <a:rPr lang="en-US" dirty="0" err="1">
                <a:latin typeface="Times New Roman"/>
                <a:cs typeface="Times New Roman"/>
              </a:rPr>
              <a:t>оның</a:t>
            </a:r>
            <a:r>
              <a:rPr lang="en-US" dirty="0">
                <a:latin typeface="Times New Roman"/>
                <a:cs typeface="Times New Roman"/>
              </a:rPr>
              <a:t> ішінде </a:t>
            </a:r>
            <a:r>
              <a:rPr lang="en-US" dirty="0" err="1">
                <a:latin typeface="Times New Roman"/>
                <a:cs typeface="Times New Roman"/>
              </a:rPr>
              <a:t>құқықтың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әмбебап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кодификацияланған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көздері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err="1">
                <a:latin typeface="Times New Roman"/>
                <a:cs typeface="Times New Roman"/>
              </a:rPr>
              <a:t>болуы</a:t>
            </a:r>
            <a:r>
              <a:rPr lang="en-US" dirty="0">
                <a:latin typeface="Times New Roman"/>
                <a:cs typeface="Times New Roman"/>
              </a:rPr>
              <a:t>.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581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3267</Words>
  <Application>Microsoft Macintosh PowerPoint</Application>
  <PresentationFormat>Экран (4:3)</PresentationFormat>
  <Paragraphs>96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Дәріс 1. Халықаралық кеден құқығының түсінігі, жүйесі.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Халықаралық кеден құқығының белгілері: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Белгілі бір нормативтік-құқықтық материалдың, осы саладағы құқық көздерінің, оның ішінде кодификацияланғандардың болуы.  </vt:lpstr>
      <vt:lpstr>Презентация PowerPoint</vt:lpstr>
      <vt:lpstr>Презентация PowerPoint</vt:lpstr>
      <vt:lpstr>3. Халықаралық жария құқықтың осы саласын бөлудің маңыздылығы.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1. Халықаралық кеден құқығының түсінігі, жүйесі. </dc:title>
  <dc:creator>Пользователь Microsoft Office</dc:creator>
  <cp:lastModifiedBy>Пользователь Microsoft Office</cp:lastModifiedBy>
  <cp:revision>11</cp:revision>
  <dcterms:created xsi:type="dcterms:W3CDTF">2020-09-26T05:27:38Z</dcterms:created>
  <dcterms:modified xsi:type="dcterms:W3CDTF">2020-09-26T06:12:07Z</dcterms:modified>
</cp:coreProperties>
</file>